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0"/>
  </p:notesMasterIdLst>
  <p:handoutMasterIdLst>
    <p:handoutMasterId r:id="rId31"/>
  </p:handoutMasterIdLst>
  <p:sldIdLst>
    <p:sldId id="264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7" r:id="rId13"/>
    <p:sldId id="333" r:id="rId14"/>
    <p:sldId id="334" r:id="rId15"/>
    <p:sldId id="335" r:id="rId16"/>
    <p:sldId id="339" r:id="rId17"/>
    <p:sldId id="340" r:id="rId18"/>
    <p:sldId id="347" r:id="rId19"/>
    <p:sldId id="341" r:id="rId20"/>
    <p:sldId id="342" r:id="rId21"/>
    <p:sldId id="345" r:id="rId22"/>
    <p:sldId id="343" r:id="rId23"/>
    <p:sldId id="346" r:id="rId24"/>
    <p:sldId id="351" r:id="rId25"/>
    <p:sldId id="349" r:id="rId26"/>
    <p:sldId id="350" r:id="rId27"/>
    <p:sldId id="352" r:id="rId28"/>
    <p:sldId id="348" r:id="rId29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Chapitre 10</a:t>
            </a:r>
          </a:p>
          <a:p>
            <a:pPr eaLnBrk="1" hangingPunct="1"/>
            <a:r>
              <a:rPr lang="fr-FR" altLang="fr-FR" dirty="0" smtClean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model.add</a:t>
            </a:r>
            <a:r>
              <a:rPr lang="fr-FR" dirty="0" smtClean="0"/>
              <a:t>(keras.layers.Conv2D(64</a:t>
            </a:r>
            <a:r>
              <a:rPr lang="fr-FR" dirty="0"/>
              <a:t>, (3, 3</a:t>
            </a:r>
            <a:r>
              <a:rPr lang="fr-FR" dirty="0" smtClean="0"/>
              <a:t>)))</a:t>
            </a:r>
          </a:p>
          <a:p>
            <a:pPr lvl="1"/>
            <a:r>
              <a:rPr lang="fr-FR" dirty="0" smtClean="0"/>
              <a:t>Génère 64 fenêtres 3x3</a:t>
            </a:r>
            <a:endParaRPr lang="fr-FR" dirty="0"/>
          </a:p>
          <a:p>
            <a:r>
              <a:rPr lang="fr-FR" dirty="0" err="1" smtClean="0"/>
              <a:t>Padding</a:t>
            </a:r>
            <a:r>
              <a:rPr lang="fr-FR" dirty="0" smtClean="0"/>
              <a:t> = ‘</a:t>
            </a:r>
            <a:r>
              <a:rPr lang="fr-FR" dirty="0" err="1" smtClean="0"/>
              <a:t>same</a:t>
            </a:r>
            <a:r>
              <a:rPr lang="fr-FR" dirty="0" smtClean="0"/>
              <a:t>’</a:t>
            </a:r>
          </a:p>
          <a:p>
            <a:pPr lvl="1"/>
            <a:r>
              <a:rPr lang="fr-FR" dirty="0" smtClean="0"/>
              <a:t>Permet de ne pas réduire la taille de la matrice résultat</a:t>
            </a:r>
          </a:p>
          <a:p>
            <a:pPr lvl="1"/>
            <a:r>
              <a:rPr lang="fr-FR" dirty="0" smtClean="0"/>
              <a:t>Identique au layer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kernel</a:t>
            </a:r>
            <a:r>
              <a:rPr lang="fr-FR" dirty="0" smtClean="0"/>
              <a:t> est la fenêtre de convolution</a:t>
            </a:r>
          </a:p>
          <a:p>
            <a:r>
              <a:rPr lang="fr-FR" dirty="0" smtClean="0"/>
              <a:t>Les éléments du </a:t>
            </a:r>
            <a:r>
              <a:rPr lang="fr-FR" dirty="0" err="1" smtClean="0"/>
              <a:t>kernel</a:t>
            </a:r>
            <a:r>
              <a:rPr lang="fr-FR" dirty="0" smtClean="0"/>
              <a:t> sont les poids du layer</a:t>
            </a:r>
          </a:p>
          <a:p>
            <a:r>
              <a:rPr lang="fr-FR" dirty="0" smtClean="0"/>
              <a:t>Par exemple un </a:t>
            </a:r>
            <a:r>
              <a:rPr lang="fr-FR" dirty="0" err="1" smtClean="0"/>
              <a:t>kernel</a:t>
            </a:r>
            <a:r>
              <a:rPr lang="fr-FR" dirty="0" smtClean="0"/>
              <a:t> 3x3 possède 9 poids</a:t>
            </a:r>
            <a:endParaRPr lang="fr-FR" dirty="0"/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</a:t>
            </a:r>
            <a:r>
              <a:rPr lang="fr-FR" dirty="0" smtClean="0"/>
              <a:t>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</a:t>
            </a:r>
            <a:r>
              <a:rPr lang="fr-FR" dirty="0" smtClean="0"/>
              <a:t>'))</a:t>
            </a:r>
          </a:p>
          <a:p>
            <a:r>
              <a:rPr lang="fr-FR" dirty="0" smtClean="0"/>
              <a:t>L’activation relu sur une matrice fonctionne comme pour un layer normal</a:t>
            </a:r>
          </a:p>
          <a:p>
            <a:pPr lvl="1"/>
            <a:r>
              <a:rPr lang="fr-FR" dirty="0" smtClean="0"/>
              <a:t>C’est un filtre passe haut</a:t>
            </a:r>
            <a:endParaRPr lang="fr-FR" dirty="0"/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dirty="0" smtClean="0"/>
              <a:t>Prix Turing</a:t>
            </a:r>
          </a:p>
          <a:p>
            <a:r>
              <a:rPr lang="fr-FR" dirty="0" smtClean="0"/>
              <a:t>Inventeur des CNN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Fait le lien entre le CNN et le Dense</a:t>
            </a:r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lire automatiquement des répertoires d’images</a:t>
            </a:r>
          </a:p>
          <a:p>
            <a:pPr lvl="1"/>
            <a:r>
              <a:rPr lang="fr-FR" dirty="0" smtClean="0"/>
              <a:t>Chaque dossier représente une catégorie</a:t>
            </a:r>
          </a:p>
          <a:p>
            <a:r>
              <a:rPr lang="fr-FR" dirty="0" smtClean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</a:t>
            </a:r>
            <a:r>
              <a:rPr lang="fr-FR" sz="2000" dirty="0" smtClean="0"/>
              <a:t>255, </a:t>
            </a:r>
            <a:r>
              <a:rPr lang="fr-FR" sz="2000" dirty="0" err="1" smtClean="0"/>
              <a:t>validation_split</a:t>
            </a:r>
            <a:r>
              <a:rPr lang="fr-FR" sz="2000" dirty="0" smtClean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 smtClean="0"/>
              <a:t>")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Convulational</a:t>
            </a:r>
            <a:r>
              <a:rPr lang="fr-FR" dirty="0" smtClean="0"/>
              <a:t> Neural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neuronaux par convolution sont des MLP avec de filtres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pPr lvl="1"/>
            <a:r>
              <a:rPr lang="fr-FR" dirty="0" err="1" smtClean="0"/>
              <a:t>Convulational</a:t>
            </a:r>
            <a:r>
              <a:rPr lang="fr-FR" dirty="0" smtClean="0"/>
              <a:t> Neural Network – CNN</a:t>
            </a:r>
          </a:p>
          <a:p>
            <a:r>
              <a:rPr lang="fr-FR" dirty="0" smtClean="0"/>
              <a:t>S’ajoute par-dessus un MLP</a:t>
            </a:r>
            <a:endParaRPr lang="fr-FR" dirty="0"/>
          </a:p>
          <a:p>
            <a:r>
              <a:rPr lang="fr-FR" dirty="0" smtClean="0"/>
              <a:t>Remplace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but d’un réseau profond CNN est d’extraire automatiquement les </a:t>
            </a:r>
            <a:r>
              <a:rPr lang="fr-FR" dirty="0" err="1" smtClean="0"/>
              <a:t>features</a:t>
            </a:r>
            <a:r>
              <a:rPr lang="fr-FR" dirty="0" smtClean="0"/>
              <a:t> d’un jeux de données complexe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17415</TotalTime>
  <Words>914</Words>
  <Application>Microsoft Office PowerPoint</Application>
  <PresentationFormat>Affichage à l'écran (4:3)</PresentationFormat>
  <Paragraphs>151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Deep Learning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Normalisation Keras</vt:lpstr>
      <vt:lpstr>Cropping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540</cp:revision>
  <dcterms:created xsi:type="dcterms:W3CDTF">2000-04-10T19:33:12Z</dcterms:created>
  <dcterms:modified xsi:type="dcterms:W3CDTF">2020-01-15T17:10:26Z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